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  <p:sldMasterId id="2147483672" r:id="rId2"/>
  </p:sldMasterIdLst>
  <p:notesMasterIdLst>
    <p:notesMasterId r:id="rId11"/>
  </p:notesMasterIdLst>
  <p:sldIdLst>
    <p:sldId id="256" r:id="rId3"/>
    <p:sldId id="267" r:id="rId4"/>
    <p:sldId id="269" r:id="rId5"/>
    <p:sldId id="268" r:id="rId6"/>
    <p:sldId id="273" r:id="rId7"/>
    <p:sldId id="270" r:id="rId8"/>
    <p:sldId id="274" r:id="rId9"/>
    <p:sldId id="275" r:id="rId10"/>
  </p:sldIdLst>
  <p:sldSz cx="9144000" cy="5143500" type="screen16x9"/>
  <p:notesSz cx="6858000" cy="9144000"/>
  <p:custDataLst>
    <p:tags r:id="rId1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F30E42DF-B0F5-40EB-9571-692BD6554D2D}">
          <p14:sldIdLst>
            <p14:sldId id="256"/>
            <p14:sldId id="267"/>
            <p14:sldId id="269"/>
            <p14:sldId id="268"/>
            <p14:sldId id="273"/>
            <p14:sldId id="270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84" autoAdjust="0"/>
    <p:restoredTop sz="94660"/>
  </p:normalViewPr>
  <p:slideViewPr>
    <p:cSldViewPr>
      <p:cViewPr varScale="1">
        <p:scale>
          <a:sx n="219" d="100"/>
          <a:sy n="219" d="100"/>
        </p:scale>
        <p:origin x="636" y="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2f87226b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92f87226b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/>
          <p:nvPr/>
        </p:nvSpPr>
        <p:spPr>
          <a:xfrm>
            <a:off x="-42160" y="-28110"/>
            <a:ext cx="9217500" cy="5199600"/>
          </a:xfrm>
          <a:prstGeom prst="rect">
            <a:avLst/>
          </a:prstGeom>
          <a:solidFill>
            <a:srgbClr val="364ABF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hasCustomPrompt="1"/>
          </p:nvPr>
        </p:nvSpPr>
        <p:spPr>
          <a:xfrm>
            <a:off x="692058" y="829950"/>
            <a:ext cx="7767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2455375" y="3152225"/>
            <a:ext cx="4233300" cy="8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accent6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/>
          <p:nvPr/>
        </p:nvSpPr>
        <p:spPr>
          <a:xfrm>
            <a:off x="-42160" y="-28110"/>
            <a:ext cx="9217500" cy="5199600"/>
          </a:xfrm>
          <a:prstGeom prst="rect">
            <a:avLst/>
          </a:prstGeom>
          <a:solidFill>
            <a:srgbClr val="364ABF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8"/>
          <p:cNvSpPr txBox="1">
            <a:spLocks noGrp="1"/>
          </p:cNvSpPr>
          <p:nvPr>
            <p:ph type="body" idx="1"/>
          </p:nvPr>
        </p:nvSpPr>
        <p:spPr>
          <a:xfrm>
            <a:off x="608025" y="2185625"/>
            <a:ext cx="3858900" cy="17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title"/>
          </p:nvPr>
        </p:nvSpPr>
        <p:spPr>
          <a:xfrm>
            <a:off x="608025" y="1273225"/>
            <a:ext cx="385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body" idx="1"/>
          </p:nvPr>
        </p:nvSpPr>
        <p:spPr>
          <a:xfrm>
            <a:off x="713225" y="1631250"/>
            <a:ext cx="3173100" cy="22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50800" lvl="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400"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25B09-9275-481F-9230-DAAC5CA13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1DD9A-0F72-4D5D-9C9B-87256E39E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8872BF-E2AF-4291-884B-646AE9DAC2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A6449D82-6253-4D71-BD62-972315CC1FC8}" type="datetimeFigureOut">
              <a:rPr lang="en-US" smtClean="0"/>
              <a:pPr/>
              <a:t>5/5/2022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45A7B-C604-4CBD-8676-38A87CE3B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91E9B-D809-4BC3-9AB9-0991EA2AB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D7E2C728-AFC5-43F6-9AF5-E1D67C4656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091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4900" y="2314324"/>
            <a:ext cx="8447150" cy="247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894" y="765324"/>
            <a:ext cx="8245162" cy="1106260"/>
          </a:xfrm>
          <a:effectLst/>
        </p:spPr>
        <p:txBody>
          <a:bodyPr anchor="b">
            <a:normAutofit/>
          </a:bodyPr>
          <a:lstStyle>
            <a:lvl1pPr>
              <a:defRPr sz="27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5895" y="1871584"/>
            <a:ext cx="8245160" cy="442741"/>
          </a:xfrm>
        </p:spPr>
        <p:txBody>
          <a:bodyPr anchor="t">
            <a:normAutofit/>
          </a:bodyPr>
          <a:lstStyle>
            <a:lvl1pPr marL="0" indent="0" algn="l">
              <a:buNone/>
              <a:defRPr sz="1200" cap="all">
                <a:solidFill>
                  <a:schemeClr val="accent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3" y="4467103"/>
            <a:ext cx="213360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4" y="4463859"/>
            <a:ext cx="5187908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4467103"/>
            <a:ext cx="76233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747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214" y="460805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5" y="1635373"/>
            <a:ext cx="8272211" cy="2758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6EA581E-3123-4438-9C16-51CBDB34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4F7C89E-C089-4BB7-B423-6F0F356D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0B12AAA-570D-44D1-A7F1-F53A3457C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1775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3" y="3856481"/>
            <a:ext cx="8468145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2282933"/>
            <a:ext cx="8272211" cy="1123130"/>
          </a:xfrm>
        </p:spPr>
        <p:txBody>
          <a:bodyPr anchor="b">
            <a:normAutofit/>
          </a:bodyPr>
          <a:lstStyle>
            <a:lvl1pPr algn="l">
              <a:defRPr sz="27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5" y="3406063"/>
            <a:ext cx="8272211" cy="450417"/>
          </a:xfrm>
        </p:spPr>
        <p:txBody>
          <a:bodyPr anchor="t">
            <a:normAutofit/>
          </a:bodyPr>
          <a:lstStyle>
            <a:lvl1pPr marL="0" indent="0" algn="l">
              <a:buNone/>
              <a:defRPr sz="1350" cap="all">
                <a:solidFill>
                  <a:schemeClr val="accent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66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/>
          <p:nvPr/>
        </p:nvSpPr>
        <p:spPr>
          <a:xfrm>
            <a:off x="-42160" y="-28110"/>
            <a:ext cx="9217500" cy="5199600"/>
          </a:xfrm>
          <a:prstGeom prst="rect">
            <a:avLst/>
          </a:prstGeom>
          <a:solidFill>
            <a:srgbClr val="364ABF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5"/>
          <p:cNvSpPr txBox="1">
            <a:spLocks noGrp="1"/>
          </p:cNvSpPr>
          <p:nvPr>
            <p:ph type="title"/>
          </p:nvPr>
        </p:nvSpPr>
        <p:spPr>
          <a:xfrm>
            <a:off x="1259350" y="1041850"/>
            <a:ext cx="66252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3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ubTitle" idx="1"/>
          </p:nvPr>
        </p:nvSpPr>
        <p:spPr>
          <a:xfrm>
            <a:off x="2137750" y="2011325"/>
            <a:ext cx="4868400" cy="18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1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4487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5" y="1671003"/>
            <a:ext cx="4066793" cy="272478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1671003"/>
            <a:ext cx="4066794" cy="272478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277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334487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5" y="1688169"/>
            <a:ext cx="3815306" cy="402004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194540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2" y="1688169"/>
            <a:ext cx="3815305" cy="415030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194540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9139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330512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1921" y="547244"/>
            <a:ext cx="8272212" cy="741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3252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6193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3856480"/>
            <a:ext cx="8473650" cy="9560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3946722"/>
            <a:ext cx="3682084" cy="517136"/>
          </a:xfrm>
        </p:spPr>
        <p:txBody>
          <a:bodyPr anchor="ctr"/>
          <a:lstStyle>
            <a:lvl1pPr algn="l">
              <a:defRPr sz="15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450900"/>
            <a:ext cx="8469630" cy="31536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8" y="3946723"/>
            <a:ext cx="4402490" cy="517136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4756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3520042"/>
            <a:ext cx="8272212" cy="425054"/>
          </a:xfrm>
        </p:spPr>
        <p:txBody>
          <a:bodyPr anchor="b">
            <a:normAutofit/>
          </a:bodyPr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449794"/>
            <a:ext cx="8468144" cy="266793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4" y="3945096"/>
            <a:ext cx="8272213" cy="44900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2836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460805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0572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1" y="449794"/>
            <a:ext cx="2180113" cy="4362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506795"/>
            <a:ext cx="1503123" cy="38873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3" y="506795"/>
            <a:ext cx="5922209" cy="388730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4467103"/>
            <a:ext cx="99610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3" y="4463859"/>
            <a:ext cx="592220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2" y="4467103"/>
            <a:ext cx="87314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562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7"/>
          <p:cNvSpPr/>
          <p:nvPr/>
        </p:nvSpPr>
        <p:spPr>
          <a:xfrm>
            <a:off x="0" y="2571756"/>
            <a:ext cx="9217500" cy="3339900"/>
          </a:xfrm>
          <a:prstGeom prst="rect">
            <a:avLst/>
          </a:prstGeom>
          <a:solidFill>
            <a:srgbClr val="364ABF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7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ubTitle" idx="1"/>
          </p:nvPr>
        </p:nvSpPr>
        <p:spPr>
          <a:xfrm>
            <a:off x="1081650" y="2856825"/>
            <a:ext cx="1526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subTitle" idx="2"/>
          </p:nvPr>
        </p:nvSpPr>
        <p:spPr>
          <a:xfrm>
            <a:off x="811650" y="3251878"/>
            <a:ext cx="2066400" cy="11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subTitle" idx="3"/>
          </p:nvPr>
        </p:nvSpPr>
        <p:spPr>
          <a:xfrm>
            <a:off x="3808800" y="2856825"/>
            <a:ext cx="1526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subTitle" idx="4"/>
          </p:nvPr>
        </p:nvSpPr>
        <p:spPr>
          <a:xfrm>
            <a:off x="3538800" y="3251878"/>
            <a:ext cx="2066400" cy="11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ubTitle" idx="5"/>
          </p:nvPr>
        </p:nvSpPr>
        <p:spPr>
          <a:xfrm>
            <a:off x="6558625" y="2856825"/>
            <a:ext cx="15264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subTitle" idx="6"/>
          </p:nvPr>
        </p:nvSpPr>
        <p:spPr>
          <a:xfrm>
            <a:off x="6288625" y="3251878"/>
            <a:ext cx="2066400" cy="11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5129421" y="2435425"/>
            <a:ext cx="31263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5271321" y="3093650"/>
            <a:ext cx="28425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 idx="2"/>
          </p:nvPr>
        </p:nvSpPr>
        <p:spPr>
          <a:xfrm>
            <a:off x="4862571" y="1203238"/>
            <a:ext cx="36600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07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</p:spTree>
  </p:cSld>
  <p:clrMapOvr>
    <a:masterClrMapping/>
  </p:clrMapOvr>
  <p:transition>
    <p:sndAc>
      <p:endSnd/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/>
          <p:nvPr/>
        </p:nvSpPr>
        <p:spPr>
          <a:xfrm>
            <a:off x="-42160" y="-28110"/>
            <a:ext cx="9217500" cy="5199600"/>
          </a:xfrm>
          <a:prstGeom prst="rect">
            <a:avLst/>
          </a:prstGeom>
          <a:solidFill>
            <a:srgbClr val="364ABF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2664750" y="3045075"/>
            <a:ext cx="15264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16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subTitle" idx="2"/>
          </p:nvPr>
        </p:nvSpPr>
        <p:spPr>
          <a:xfrm>
            <a:off x="732737" y="2177311"/>
            <a:ext cx="3458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1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subTitle" idx="3"/>
          </p:nvPr>
        </p:nvSpPr>
        <p:spPr>
          <a:xfrm>
            <a:off x="4984975" y="3045075"/>
            <a:ext cx="15264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1600" b="1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ubTitle" idx="4"/>
          </p:nvPr>
        </p:nvSpPr>
        <p:spPr>
          <a:xfrm>
            <a:off x="4984987" y="2177311"/>
            <a:ext cx="3458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15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/>
          <p:nvPr/>
        </p:nvSpPr>
        <p:spPr>
          <a:xfrm>
            <a:off x="-155214" y="1756828"/>
            <a:ext cx="4508400" cy="18459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0"/>
          <p:cNvSpPr/>
          <p:nvPr/>
        </p:nvSpPr>
        <p:spPr>
          <a:xfrm>
            <a:off x="4783664" y="1756828"/>
            <a:ext cx="4508400" cy="1845900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 1">
  <p:cSld name="CUSTOM_2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/>
          <p:nvPr/>
        </p:nvSpPr>
        <p:spPr>
          <a:xfrm>
            <a:off x="-42160" y="-28110"/>
            <a:ext cx="9217500" cy="5199600"/>
          </a:xfrm>
          <a:prstGeom prst="rect">
            <a:avLst/>
          </a:prstGeom>
          <a:solidFill>
            <a:srgbClr val="364ABF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2"/>
          <p:cNvSpPr txBox="1">
            <a:spLocks noGrp="1"/>
          </p:cNvSpPr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subTitle" idx="1"/>
          </p:nvPr>
        </p:nvSpPr>
        <p:spPr>
          <a:xfrm>
            <a:off x="1174225" y="1579247"/>
            <a:ext cx="2204700" cy="3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ubTitle" idx="2"/>
          </p:nvPr>
        </p:nvSpPr>
        <p:spPr>
          <a:xfrm>
            <a:off x="638125" y="1943950"/>
            <a:ext cx="27408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1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subTitle" idx="3"/>
          </p:nvPr>
        </p:nvSpPr>
        <p:spPr>
          <a:xfrm>
            <a:off x="5783903" y="1550197"/>
            <a:ext cx="2204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subTitle" idx="4"/>
          </p:nvPr>
        </p:nvSpPr>
        <p:spPr>
          <a:xfrm>
            <a:off x="5783903" y="1915625"/>
            <a:ext cx="2743200" cy="8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1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subTitle" idx="5"/>
          </p:nvPr>
        </p:nvSpPr>
        <p:spPr>
          <a:xfrm>
            <a:off x="1174225" y="3244425"/>
            <a:ext cx="2204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ubTitle" idx="6"/>
          </p:nvPr>
        </p:nvSpPr>
        <p:spPr>
          <a:xfrm>
            <a:off x="635725" y="3617380"/>
            <a:ext cx="2743200" cy="8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1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subTitle" idx="7"/>
          </p:nvPr>
        </p:nvSpPr>
        <p:spPr>
          <a:xfrm>
            <a:off x="5783903" y="3216128"/>
            <a:ext cx="2204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8"/>
          </p:nvPr>
        </p:nvSpPr>
        <p:spPr>
          <a:xfrm>
            <a:off x="5783903" y="3589074"/>
            <a:ext cx="2743200" cy="8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15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/>
          <p:nvPr/>
        </p:nvSpPr>
        <p:spPr>
          <a:xfrm>
            <a:off x="-42160" y="-28110"/>
            <a:ext cx="9217500" cy="5199600"/>
          </a:xfrm>
          <a:prstGeom prst="rect">
            <a:avLst/>
          </a:prstGeom>
          <a:solidFill>
            <a:srgbClr val="364ABF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1"/>
          </p:nvPr>
        </p:nvSpPr>
        <p:spPr>
          <a:xfrm>
            <a:off x="1628775" y="1623500"/>
            <a:ext cx="58863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2352675" y="3312050"/>
            <a:ext cx="44385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21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>
            <a:spLocks noGrp="1"/>
          </p:cNvSpPr>
          <p:nvPr>
            <p:ph type="title"/>
          </p:nvPr>
        </p:nvSpPr>
        <p:spPr>
          <a:xfrm>
            <a:off x="4572000" y="1131266"/>
            <a:ext cx="3858900" cy="27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9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/>
          <p:nvPr/>
        </p:nvSpPr>
        <p:spPr>
          <a:xfrm>
            <a:off x="-42160" y="-28110"/>
            <a:ext cx="9217500" cy="5199600"/>
          </a:xfrm>
          <a:prstGeom prst="rect">
            <a:avLst/>
          </a:prstGeom>
          <a:solidFill>
            <a:srgbClr val="364ABF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6"/>
          <p:cNvSpPr txBox="1">
            <a:spLocks noGrp="1"/>
          </p:cNvSpPr>
          <p:nvPr>
            <p:ph type="title"/>
          </p:nvPr>
        </p:nvSpPr>
        <p:spPr>
          <a:xfrm>
            <a:off x="608024" y="295975"/>
            <a:ext cx="7128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9550"/>
            <a:ext cx="811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 sz="1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6" r:id="rId5"/>
    <p:sldLayoutId id="2147483658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70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5894" y="528843"/>
            <a:ext cx="8272212" cy="8921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4" y="1752002"/>
            <a:ext cx="8272212" cy="264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04464" y="4467103"/>
            <a:ext cx="21335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5894" y="4463859"/>
            <a:ext cx="518790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8725" y="4467103"/>
            <a:ext cx="78938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4901" y="342900"/>
            <a:ext cx="2777490" cy="712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031610" y="340232"/>
            <a:ext cx="2777490" cy="739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181373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16985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42900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+mn-lt"/>
          <a:ea typeface="+mn-ea"/>
          <a:cs typeface="+mn-cs"/>
        </a:defRPr>
      </a:lvl1pPr>
      <a:lvl2pPr marL="472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675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+mn-lt"/>
          <a:ea typeface="+mn-ea"/>
          <a:cs typeface="+mn-cs"/>
        </a:defRPr>
      </a:lvl3pPr>
      <a:lvl4pPr marL="93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4pPr>
      <a:lvl5pPr marL="120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5pPr>
      <a:lvl6pPr marL="142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5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>
            <a:spLocks noGrp="1"/>
          </p:cNvSpPr>
          <p:nvPr>
            <p:ph type="ctrTitle" idx="4294967295"/>
          </p:nvPr>
        </p:nvSpPr>
        <p:spPr>
          <a:xfrm>
            <a:off x="685800" y="447449"/>
            <a:ext cx="2895600" cy="4553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 dirty="0">
                <a:solidFill>
                  <a:schemeClr val="tx1"/>
                </a:solidFill>
                <a:latin typeface="Cuprum"/>
                <a:ea typeface="Cuprum"/>
                <a:cs typeface="Cuprum"/>
                <a:sym typeface="Cuprum"/>
              </a:rPr>
              <a:t>Traffic</a:t>
            </a:r>
            <a:br>
              <a:rPr lang="en" sz="5200" dirty="0">
                <a:solidFill>
                  <a:schemeClr val="tx1"/>
                </a:solidFill>
                <a:latin typeface="Cuprum"/>
                <a:ea typeface="Cuprum"/>
                <a:cs typeface="Cuprum"/>
                <a:sym typeface="Cuprum"/>
              </a:rPr>
            </a:br>
            <a:r>
              <a:rPr lang="en" sz="5200" dirty="0">
                <a:solidFill>
                  <a:schemeClr val="tx1"/>
                </a:solidFill>
                <a:latin typeface="Cuprum"/>
                <a:ea typeface="Cuprum"/>
                <a:cs typeface="Cuprum"/>
                <a:sym typeface="Cuprum"/>
              </a:rPr>
              <a:t>in the Lehigh Valley</a:t>
            </a:r>
            <a:br>
              <a:rPr lang="en" sz="5200" dirty="0">
                <a:solidFill>
                  <a:srgbClr val="D69D56"/>
                </a:solidFill>
                <a:latin typeface="Cuprum"/>
                <a:ea typeface="Cuprum"/>
                <a:cs typeface="Cuprum"/>
                <a:sym typeface="Cuprum"/>
              </a:rPr>
            </a:br>
            <a:endParaRPr sz="4000" b="0" dirty="0">
              <a:solidFill>
                <a:srgbClr val="FCE5CD"/>
              </a:solidFill>
              <a:latin typeface="Cuprum"/>
              <a:ea typeface="Cuprum"/>
              <a:cs typeface="Cuprum"/>
              <a:sym typeface="Cuprum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038135-AD7A-2ED5-D56D-C2D826011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447449"/>
            <a:ext cx="5200650" cy="22002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66DE59-67F4-2DA9-D0C7-1E348CB1B42B}"/>
              </a:ext>
            </a:extLst>
          </p:cNvPr>
          <p:cNvSpPr txBox="1"/>
          <p:nvPr/>
        </p:nvSpPr>
        <p:spPr>
          <a:xfrm>
            <a:off x="3752850" y="2634437"/>
            <a:ext cx="5029200" cy="1737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Group 5 Final Project Presentation</a:t>
            </a:r>
          </a:p>
          <a:p>
            <a:endParaRPr lang="en-US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Joel Camacho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Mohamed Mazarul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Bradley John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C158-1975-4C9D-809D-217517C65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Type of vehicle Collisions + conditions = impact to traffic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62CC4-C8B4-44E1-B9C0-5DFF51767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9924" y="1430225"/>
            <a:ext cx="3277777" cy="3597215"/>
          </a:xfrm>
        </p:spPr>
        <p:txBody>
          <a:bodyPr anchor="t">
            <a:normAutofit/>
          </a:bodyPr>
          <a:lstStyle/>
          <a:p>
            <a:pPr>
              <a:buClr>
                <a:srgbClr val="4590B8"/>
              </a:buClr>
              <a:defRPr/>
            </a:pPr>
            <a:r>
              <a:rPr lang="en-US" sz="1275" dirty="0">
                <a:solidFill>
                  <a:srgbClr val="3D3D3D"/>
                </a:solidFill>
                <a:latin typeface="Gill Sans MT" panose="020B0502020104020203"/>
              </a:rPr>
              <a:t>Rear End</a:t>
            </a:r>
          </a:p>
          <a:p>
            <a:pPr marL="0" indent="0">
              <a:buClr>
                <a:srgbClr val="4590B8"/>
              </a:buClr>
              <a:buNone/>
              <a:defRPr/>
            </a:pPr>
            <a:endParaRPr lang="en-US" sz="1275" dirty="0">
              <a:solidFill>
                <a:srgbClr val="3D3D3D"/>
              </a:solidFill>
              <a:latin typeface="Gill Sans MT" panose="020B0502020104020203"/>
            </a:endParaRPr>
          </a:p>
          <a:p>
            <a:pPr>
              <a:buClr>
                <a:srgbClr val="4590B8"/>
              </a:buClr>
              <a:defRPr/>
            </a:pPr>
            <a:r>
              <a:rPr lang="en-US" sz="1275" dirty="0">
                <a:solidFill>
                  <a:srgbClr val="3D3D3D"/>
                </a:solidFill>
                <a:latin typeface="Gill Sans MT" panose="020B0502020104020203"/>
              </a:rPr>
              <a:t>T-Bone </a:t>
            </a:r>
          </a:p>
          <a:p>
            <a:pPr>
              <a:buClr>
                <a:srgbClr val="4590B8"/>
              </a:buClr>
              <a:defRPr/>
            </a:pPr>
            <a:endParaRPr lang="en-US" sz="1275" dirty="0">
              <a:solidFill>
                <a:srgbClr val="3D3D3D"/>
              </a:solidFill>
              <a:latin typeface="Gill Sans MT" panose="020B0502020104020203"/>
            </a:endParaRPr>
          </a:p>
          <a:p>
            <a:pPr>
              <a:buClr>
                <a:srgbClr val="4590B8"/>
              </a:buClr>
              <a:defRPr/>
            </a:pPr>
            <a:endParaRPr lang="en-US" sz="1275" dirty="0">
              <a:solidFill>
                <a:srgbClr val="3D3D3D"/>
              </a:solidFill>
              <a:latin typeface="Gill Sans MT" panose="020B0502020104020203"/>
            </a:endParaRPr>
          </a:p>
          <a:p>
            <a:pPr>
              <a:buClr>
                <a:srgbClr val="4590B8"/>
              </a:buClr>
              <a:defRPr/>
            </a:pPr>
            <a:r>
              <a:rPr lang="en-US" sz="1275" dirty="0">
                <a:solidFill>
                  <a:srgbClr val="3D3D3D"/>
                </a:solidFill>
                <a:latin typeface="Gill Sans MT" panose="020B0502020104020203"/>
              </a:rPr>
              <a:t>Single Vehicle</a:t>
            </a:r>
          </a:p>
          <a:p>
            <a:pPr>
              <a:buClr>
                <a:srgbClr val="4590B8"/>
              </a:buClr>
              <a:defRPr/>
            </a:pPr>
            <a:endParaRPr lang="en-US" sz="1275" dirty="0">
              <a:solidFill>
                <a:srgbClr val="3D3D3D"/>
              </a:solidFill>
              <a:latin typeface="Gill Sans MT" panose="020B0502020104020203"/>
            </a:endParaRPr>
          </a:p>
          <a:p>
            <a:pPr>
              <a:buClr>
                <a:srgbClr val="4590B8"/>
              </a:buClr>
              <a:defRPr/>
            </a:pPr>
            <a:endParaRPr lang="en-US" sz="1275" dirty="0">
              <a:solidFill>
                <a:srgbClr val="3D3D3D"/>
              </a:solidFill>
              <a:latin typeface="Gill Sans MT" panose="020B0502020104020203"/>
            </a:endParaRPr>
          </a:p>
          <a:p>
            <a:pPr>
              <a:buClr>
                <a:srgbClr val="4590B8"/>
              </a:buClr>
              <a:defRPr/>
            </a:pPr>
            <a:r>
              <a:rPr lang="en-US" sz="1275" dirty="0">
                <a:solidFill>
                  <a:srgbClr val="3D3D3D"/>
                </a:solidFill>
                <a:latin typeface="Gill Sans MT" panose="020B0502020104020203"/>
              </a:rPr>
              <a:t>Low/High Speed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86283-94B4-BEBD-1CFD-C6CA283C0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486614"/>
            <a:ext cx="1185863" cy="627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26890D-C3E8-EDB7-5481-0769E4C79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254364"/>
            <a:ext cx="1295400" cy="68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7D5670-9031-DCA0-3171-4E154C9B8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561" y="2982705"/>
            <a:ext cx="950902" cy="809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EBD4CD-CD34-3C1B-B513-93529475E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226" y="4095750"/>
            <a:ext cx="1628774" cy="737611"/>
          </a:xfrm>
          <a:prstGeom prst="rect">
            <a:avLst/>
          </a:prstGeom>
        </p:spPr>
      </p:pic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392DE301-5528-E254-E4A8-51CA8B3A2CE1}"/>
              </a:ext>
            </a:extLst>
          </p:cNvPr>
          <p:cNvSpPr/>
          <p:nvPr/>
        </p:nvSpPr>
        <p:spPr>
          <a:xfrm>
            <a:off x="6560521" y="1733550"/>
            <a:ext cx="457200" cy="2893762"/>
          </a:xfrm>
          <a:prstGeom prst="up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B8BB32-6AF1-0F83-8C90-766DDBC6F7D1}"/>
              </a:ext>
            </a:extLst>
          </p:cNvPr>
          <p:cNvSpPr txBox="1"/>
          <p:nvPr/>
        </p:nvSpPr>
        <p:spPr>
          <a:xfrm>
            <a:off x="6160311" y="1422381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Impact to traffic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D08466-B57F-A234-423D-6F0BFC51D151}"/>
              </a:ext>
            </a:extLst>
          </p:cNvPr>
          <p:cNvSpPr txBox="1"/>
          <p:nvPr/>
        </p:nvSpPr>
        <p:spPr>
          <a:xfrm>
            <a:off x="5943600" y="1885950"/>
            <a:ext cx="304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C1A912-5DD8-A550-4649-C38C2D2E1D9C}"/>
              </a:ext>
            </a:extLst>
          </p:cNvPr>
          <p:cNvSpPr txBox="1"/>
          <p:nvPr/>
        </p:nvSpPr>
        <p:spPr>
          <a:xfrm>
            <a:off x="7162800" y="188595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Least (i.e., a short delay)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2EAB3-78B6-88B8-7050-78BD6CAA6520}"/>
              </a:ext>
            </a:extLst>
          </p:cNvPr>
          <p:cNvSpPr txBox="1"/>
          <p:nvPr/>
        </p:nvSpPr>
        <p:spPr>
          <a:xfrm>
            <a:off x="7141537" y="417195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Significant (i.e., long delay)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942036B-2314-48CD-8753-18F7F90CA8B0}"/>
              </a:ext>
            </a:extLst>
          </p:cNvPr>
          <p:cNvSpPr txBox="1"/>
          <p:nvPr/>
        </p:nvSpPr>
        <p:spPr>
          <a:xfrm>
            <a:off x="3657600" y="1356716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External Factors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095EEB5-0BC0-638C-BB31-6CB02ADA0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3623" y="1752600"/>
            <a:ext cx="604739" cy="3105150"/>
          </a:xfrm>
          <a:prstGeom prst="rect">
            <a:avLst/>
          </a:prstGeom>
        </p:spPr>
      </p:pic>
      <p:sp>
        <p:nvSpPr>
          <p:cNvPr id="23" name="Plus Sign 22">
            <a:extLst>
              <a:ext uri="{FF2B5EF4-FFF2-40B4-BE49-F238E27FC236}">
                <a16:creationId xmlns:a16="http://schemas.microsoft.com/office/drawing/2014/main" id="{383EDCCB-3F65-E063-CFF5-78C80366B6FF}"/>
              </a:ext>
            </a:extLst>
          </p:cNvPr>
          <p:cNvSpPr/>
          <p:nvPr/>
        </p:nvSpPr>
        <p:spPr>
          <a:xfrm>
            <a:off x="3313518" y="2859708"/>
            <a:ext cx="560807" cy="683600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quals 23">
            <a:extLst>
              <a:ext uri="{FF2B5EF4-FFF2-40B4-BE49-F238E27FC236}">
                <a16:creationId xmlns:a16="http://schemas.microsoft.com/office/drawing/2014/main" id="{B2A5368A-81F2-6796-9F1B-052B1B8D837D}"/>
              </a:ext>
            </a:extLst>
          </p:cNvPr>
          <p:cNvSpPr/>
          <p:nvPr/>
        </p:nvSpPr>
        <p:spPr>
          <a:xfrm>
            <a:off x="4931220" y="3020005"/>
            <a:ext cx="788531" cy="457200"/>
          </a:xfrm>
          <a:prstGeom prst="mathEqual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117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C158-1975-4C9D-809D-217517C65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Contributions and improvements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A4878E9-67B7-66E3-2B48-ACDDDEE82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9924" y="1430225"/>
            <a:ext cx="4282076" cy="3597215"/>
          </a:xfrm>
        </p:spPr>
        <p:txBody>
          <a:bodyPr anchor="t">
            <a:normAutofit/>
          </a:bodyPr>
          <a:lstStyle/>
          <a:p>
            <a:pPr>
              <a:buClr>
                <a:srgbClr val="4590B8"/>
              </a:buClr>
              <a:defRPr/>
            </a:pPr>
            <a:r>
              <a:rPr lang="en-US" sz="1275" dirty="0">
                <a:solidFill>
                  <a:srgbClr val="3D3D3D"/>
                </a:solidFill>
                <a:latin typeface="Gill Sans MT" panose="020B0502020104020203"/>
              </a:rPr>
              <a:t>Population and Business growth</a:t>
            </a:r>
          </a:p>
          <a:p>
            <a:pPr lvl="1">
              <a:buClr>
                <a:srgbClr val="4590B8"/>
              </a:buClr>
              <a:defRPr/>
            </a:pPr>
            <a:r>
              <a:rPr lang="en-US" sz="1125" dirty="0">
                <a:solidFill>
                  <a:srgbClr val="3D3D3D"/>
                </a:solidFill>
                <a:latin typeface="Gill Sans MT" panose="020B0502020104020203"/>
              </a:rPr>
              <a:t>2020 U.S. Census reported that the Lehigh Valley has grown over 6% the past ten years</a:t>
            </a:r>
          </a:p>
          <a:p>
            <a:pPr lvl="1">
              <a:buClr>
                <a:srgbClr val="4590B8"/>
              </a:buClr>
              <a:defRPr/>
            </a:pPr>
            <a:r>
              <a:rPr lang="en-US" sz="1125" dirty="0">
                <a:solidFill>
                  <a:srgbClr val="3D3D3D"/>
                </a:solidFill>
                <a:latin typeface="Gill Sans MT" panose="020B0502020104020203"/>
              </a:rPr>
              <a:t>Increase number of warehouses/distribution centers</a:t>
            </a:r>
          </a:p>
          <a:p>
            <a:pPr lvl="1">
              <a:buClr>
                <a:srgbClr val="4590B8"/>
              </a:buClr>
              <a:defRPr/>
            </a:pPr>
            <a:r>
              <a:rPr lang="en-US" sz="1125" dirty="0">
                <a:solidFill>
                  <a:srgbClr val="3D3D3D"/>
                </a:solidFill>
                <a:latin typeface="Gill Sans MT" panose="020B0502020104020203"/>
              </a:rPr>
              <a:t>Increase number of pass-thru traffic (commuters)</a:t>
            </a:r>
          </a:p>
          <a:p>
            <a:pPr lvl="1">
              <a:buClr>
                <a:srgbClr val="4590B8"/>
              </a:buClr>
              <a:defRPr/>
            </a:pPr>
            <a:r>
              <a:rPr lang="en-US" sz="1125" dirty="0">
                <a:solidFill>
                  <a:srgbClr val="3D3D3D"/>
                </a:solidFill>
                <a:latin typeface="Gill Sans MT" panose="020B0502020104020203"/>
              </a:rPr>
              <a:t>Longer commute times (82% drives to work)</a:t>
            </a:r>
          </a:p>
          <a:p>
            <a:pPr marL="0" indent="0">
              <a:buClr>
                <a:srgbClr val="4590B8"/>
              </a:buClr>
              <a:buNone/>
              <a:defRPr/>
            </a:pPr>
            <a:endParaRPr lang="en-US" sz="1275" dirty="0">
              <a:solidFill>
                <a:srgbClr val="3D3D3D"/>
              </a:solidFill>
              <a:latin typeface="Gill Sans MT" panose="020B0502020104020203"/>
            </a:endParaRPr>
          </a:p>
          <a:p>
            <a:pPr>
              <a:buClr>
                <a:srgbClr val="4590B8"/>
              </a:buClr>
              <a:defRPr/>
            </a:pPr>
            <a:r>
              <a:rPr lang="en-US" sz="1275" dirty="0">
                <a:solidFill>
                  <a:srgbClr val="3D3D3D"/>
                </a:solidFill>
                <a:latin typeface="Gill Sans MT" panose="020B0502020104020203"/>
              </a:rPr>
              <a:t>Infrastructure Projects</a:t>
            </a:r>
          </a:p>
          <a:p>
            <a:pPr lvl="1">
              <a:buClr>
                <a:srgbClr val="4590B8"/>
              </a:buClr>
              <a:defRPr/>
            </a:pPr>
            <a:r>
              <a:rPr lang="en-US" sz="1125" dirty="0">
                <a:solidFill>
                  <a:srgbClr val="3D3D3D"/>
                </a:solidFill>
                <a:latin typeface="Gill Sans MT" panose="020B0502020104020203"/>
              </a:rPr>
              <a:t>Focus on high traffic roads (e.g., RT 22 and Interstate 78)</a:t>
            </a:r>
          </a:p>
          <a:p>
            <a:pPr lvl="1">
              <a:buClr>
                <a:srgbClr val="4590B8"/>
              </a:buClr>
              <a:defRPr/>
            </a:pPr>
            <a:r>
              <a:rPr lang="en-US" sz="1125" dirty="0">
                <a:solidFill>
                  <a:srgbClr val="3D3D3D"/>
                </a:solidFill>
                <a:latin typeface="Gill Sans MT" panose="020B0502020104020203"/>
              </a:rPr>
              <a:t>Reflective markers along Route 22 and 378</a:t>
            </a:r>
          </a:p>
          <a:p>
            <a:pPr lvl="1">
              <a:buClr>
                <a:srgbClr val="4590B8"/>
              </a:buClr>
              <a:defRPr/>
            </a:pPr>
            <a:r>
              <a:rPr lang="en-US" sz="1125" dirty="0">
                <a:solidFill>
                  <a:srgbClr val="3D3D3D"/>
                </a:solidFill>
                <a:latin typeface="Gill Sans MT" panose="020B0502020104020203"/>
              </a:rPr>
              <a:t>Monitor road conditions with camera and Realtime updates</a:t>
            </a:r>
          </a:p>
          <a:p>
            <a:pPr marL="0" indent="0">
              <a:buClr>
                <a:srgbClr val="4590B8"/>
              </a:buClr>
              <a:buNone/>
              <a:defRPr/>
            </a:pPr>
            <a:endParaRPr lang="en-US" sz="1275" dirty="0">
              <a:solidFill>
                <a:srgbClr val="3D3D3D"/>
              </a:solidFill>
              <a:latin typeface="Gill Sans MT" panose="020B0502020104020203"/>
            </a:endParaRPr>
          </a:p>
          <a:p>
            <a:pPr marL="0" indent="0">
              <a:buClr>
                <a:srgbClr val="4590B8"/>
              </a:buClr>
              <a:buNone/>
              <a:defRPr/>
            </a:pPr>
            <a:endParaRPr lang="en-US" sz="1275" dirty="0">
              <a:solidFill>
                <a:srgbClr val="3D3D3D"/>
              </a:solidFill>
              <a:latin typeface="Gill Sans MT" panose="020B0502020104020203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75A133-1020-0394-9C72-46610DA14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430225"/>
            <a:ext cx="3581400" cy="129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91C21B-4042-2A58-C858-1D56B4F0E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262248"/>
            <a:ext cx="3810000" cy="14951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E3D456-2BAA-870E-1B7D-F05D53485A61}"/>
              </a:ext>
            </a:extLst>
          </p:cNvPr>
          <p:cNvSpPr txBox="1"/>
          <p:nvPr/>
        </p:nvSpPr>
        <p:spPr>
          <a:xfrm>
            <a:off x="7543800" y="2284367"/>
            <a:ext cx="14478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7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Higher percentage traveling eastward due to high-volume roads</a:t>
            </a:r>
            <a:endParaRPr lang="en-US" sz="7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1A8C5-7F1F-7B55-CFA1-C56CA18A670A}"/>
              </a:ext>
            </a:extLst>
          </p:cNvPr>
          <p:cNvSpPr txBox="1"/>
          <p:nvPr/>
        </p:nvSpPr>
        <p:spPr>
          <a:xfrm>
            <a:off x="4953000" y="2952750"/>
            <a:ext cx="3810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b="1" dirty="0"/>
              <a:t>Longer on the road, higher chances of accidents</a:t>
            </a:r>
          </a:p>
        </p:txBody>
      </p:sp>
    </p:spTree>
    <p:extLst>
      <p:ext uri="{BB962C8B-B14F-4D97-AF65-F5344CB8AC3E}">
        <p14:creationId xmlns:p14="http://schemas.microsoft.com/office/powerpoint/2010/main" val="950105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C158-1975-4C9D-809D-217517C65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Data source and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62CC4-C8B4-44E1-B9C0-5DFF51767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9924" y="1430225"/>
            <a:ext cx="8473076" cy="3597215"/>
          </a:xfrm>
        </p:spPr>
        <p:txBody>
          <a:bodyPr anchor="t">
            <a:normAutofit/>
          </a:bodyPr>
          <a:lstStyle/>
          <a:p>
            <a:pPr>
              <a:buClr>
                <a:srgbClr val="4590B8"/>
              </a:buClr>
              <a:defRPr/>
            </a:pPr>
            <a:r>
              <a:rPr lang="en-US" sz="1275" dirty="0">
                <a:solidFill>
                  <a:srgbClr val="3D3D3D"/>
                </a:solidFill>
                <a:latin typeface="Gill Sans MT" panose="020B0502020104020203"/>
              </a:rPr>
              <a:t>US Accidents from 2016 – 2021</a:t>
            </a:r>
          </a:p>
          <a:p>
            <a:pPr lvl="1">
              <a:buClr>
                <a:srgbClr val="4590B8"/>
              </a:buClr>
              <a:defRPr/>
            </a:pPr>
            <a:r>
              <a:rPr lang="en-US" sz="1125" dirty="0">
                <a:solidFill>
                  <a:srgbClr val="3D3D3D"/>
                </a:solidFill>
                <a:latin typeface="Gill Sans MT" panose="020B0502020104020203"/>
              </a:rPr>
              <a:t>FARS database from the National Highway Transportation and Safety Administration</a:t>
            </a:r>
          </a:p>
          <a:p>
            <a:pPr lvl="1">
              <a:buClr>
                <a:srgbClr val="4590B8"/>
              </a:buClr>
              <a:defRPr/>
            </a:pPr>
            <a:r>
              <a:rPr lang="en-US" sz="1125" dirty="0">
                <a:solidFill>
                  <a:srgbClr val="3D3D3D"/>
                </a:solidFill>
                <a:latin typeface="Gill Sans MT" panose="020B0502020104020203"/>
              </a:rPr>
              <a:t>2+MM rows and 47 attributes collect via multiple APIs that provide streaming traffic incident (or event) data</a:t>
            </a:r>
          </a:p>
          <a:p>
            <a:pPr lvl="1">
              <a:buClr>
                <a:srgbClr val="4590B8"/>
              </a:buClr>
              <a:defRPr/>
            </a:pPr>
            <a:r>
              <a:rPr lang="en-US" sz="1125" dirty="0">
                <a:solidFill>
                  <a:srgbClr val="3D3D3D"/>
                </a:solidFill>
                <a:latin typeface="Gill Sans MT" panose="020B0502020104020203"/>
              </a:rPr>
              <a:t>Filtered to Carbon, Northampton and Lehigh counties within PA (3200+ records)</a:t>
            </a:r>
          </a:p>
          <a:p>
            <a:pPr lvl="1">
              <a:buClr>
                <a:srgbClr val="4590B8"/>
              </a:buClr>
              <a:defRPr/>
            </a:pPr>
            <a:r>
              <a:rPr lang="en-US" sz="1125" dirty="0">
                <a:solidFill>
                  <a:srgbClr val="3D3D3D"/>
                </a:solidFill>
                <a:latin typeface="Gill Sans MT" panose="020B0502020104020203"/>
              </a:rPr>
              <a:t>Data was further analysis for data quality issues and remediated (e.g., nulls or blanks)</a:t>
            </a:r>
          </a:p>
          <a:p>
            <a:pPr lvl="1">
              <a:buClr>
                <a:srgbClr val="4590B8"/>
              </a:buClr>
              <a:defRPr/>
            </a:pPr>
            <a:endParaRPr lang="en-US" sz="1125" dirty="0">
              <a:solidFill>
                <a:srgbClr val="3D3D3D"/>
              </a:solidFill>
              <a:latin typeface="Gill Sans MT" panose="020B0502020104020203"/>
            </a:endParaRPr>
          </a:p>
          <a:p>
            <a:pPr>
              <a:buClr>
                <a:srgbClr val="4590B8"/>
              </a:buClr>
              <a:defRPr/>
            </a:pPr>
            <a:r>
              <a:rPr lang="en-US" sz="1275" dirty="0">
                <a:solidFill>
                  <a:srgbClr val="3D3D3D"/>
                </a:solidFill>
                <a:latin typeface="Gill Sans MT" panose="020B0502020104020203"/>
              </a:rPr>
              <a:t>Data was scaled to focus on areas that impact us as a local community</a:t>
            </a:r>
          </a:p>
          <a:p>
            <a:pPr>
              <a:buClr>
                <a:srgbClr val="4590B8"/>
              </a:buClr>
              <a:defRPr/>
            </a:pPr>
            <a:endParaRPr lang="en-US" sz="1275" dirty="0">
              <a:solidFill>
                <a:srgbClr val="3D3D3D"/>
              </a:solidFill>
              <a:latin typeface="Gill Sans MT" panose="020B0502020104020203"/>
            </a:endParaRPr>
          </a:p>
          <a:p>
            <a:pPr>
              <a:buClr>
                <a:srgbClr val="4590B8"/>
              </a:buClr>
              <a:defRPr/>
            </a:pPr>
            <a:r>
              <a:rPr lang="en-US" sz="1275" dirty="0">
                <a:solidFill>
                  <a:srgbClr val="3D3D3D"/>
                </a:solidFill>
                <a:latin typeface="Gill Sans MT" panose="020B0502020104020203"/>
              </a:rPr>
              <a:t>Final dataset was loaded and modeled in SAS EM</a:t>
            </a:r>
          </a:p>
          <a:p>
            <a:pPr lvl="1">
              <a:buClr>
                <a:srgbClr val="4590B8"/>
              </a:buClr>
              <a:defRPr/>
            </a:pPr>
            <a:r>
              <a:rPr lang="en-US" sz="1125" dirty="0">
                <a:solidFill>
                  <a:srgbClr val="3D3D3D"/>
                </a:solidFill>
                <a:latin typeface="Gill Sans MT" panose="020B0502020104020203"/>
              </a:rPr>
              <a:t>Data Partition (training, validation and testing)</a:t>
            </a:r>
          </a:p>
          <a:p>
            <a:pPr lvl="1">
              <a:buClr>
                <a:srgbClr val="4590B8"/>
              </a:buClr>
              <a:defRPr/>
            </a:pPr>
            <a:r>
              <a:rPr lang="en-US" sz="1125" dirty="0">
                <a:solidFill>
                  <a:srgbClr val="3D3D3D"/>
                </a:solidFill>
                <a:latin typeface="Gill Sans MT" panose="020B0502020104020203"/>
              </a:rPr>
              <a:t>Several models (Regression, Decision tree and Neural Network) were applied to identify key indicators</a:t>
            </a:r>
          </a:p>
          <a:p>
            <a:pPr lvl="1">
              <a:buClr>
                <a:srgbClr val="4590B8"/>
              </a:buClr>
              <a:defRPr/>
            </a:pPr>
            <a:r>
              <a:rPr lang="en-US" sz="1125" dirty="0">
                <a:solidFill>
                  <a:srgbClr val="3D3D3D"/>
                </a:solidFill>
                <a:latin typeface="Gill Sans MT" panose="020B0502020104020203"/>
              </a:rPr>
              <a:t>Text Mining used on qualitative data to identify themes</a:t>
            </a:r>
          </a:p>
          <a:p>
            <a:pPr lvl="1">
              <a:buClr>
                <a:srgbClr val="4590B8"/>
              </a:buClr>
              <a:defRPr/>
            </a:pPr>
            <a:endParaRPr lang="en-US" sz="1125" dirty="0">
              <a:solidFill>
                <a:srgbClr val="3D3D3D"/>
              </a:solidFill>
              <a:latin typeface="Gill Sans MT" panose="020B0502020104020203"/>
            </a:endParaRPr>
          </a:p>
          <a:p>
            <a:pPr lvl="1">
              <a:buClr>
                <a:srgbClr val="4590B8"/>
              </a:buClr>
              <a:defRPr/>
            </a:pPr>
            <a:endParaRPr lang="en-US" sz="1125" dirty="0">
              <a:solidFill>
                <a:srgbClr val="3D3D3D"/>
              </a:solidFill>
              <a:latin typeface="Gill Sans MT" panose="020B0502020104020203"/>
            </a:endParaRPr>
          </a:p>
          <a:p>
            <a:pPr lvl="1">
              <a:buClr>
                <a:srgbClr val="4590B8"/>
              </a:buClr>
              <a:defRPr/>
            </a:pPr>
            <a:endParaRPr lang="en-US" sz="1125" dirty="0">
              <a:solidFill>
                <a:srgbClr val="3D3D3D"/>
              </a:solidFill>
              <a:latin typeface="Gill Sans MT" panose="020B0502020104020203"/>
            </a:endParaRPr>
          </a:p>
          <a:p>
            <a:pPr marL="0" indent="0">
              <a:buClr>
                <a:srgbClr val="4590B8"/>
              </a:buClr>
              <a:buNone/>
              <a:defRPr/>
            </a:pPr>
            <a:endParaRPr lang="en-US" sz="1275" dirty="0">
              <a:solidFill>
                <a:srgbClr val="3D3D3D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359490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C158-1975-4C9D-809D-217517C65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62CC4-C8B4-44E1-B9C0-5DFF51767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9924" y="1430225"/>
            <a:ext cx="8473076" cy="3597215"/>
          </a:xfrm>
        </p:spPr>
        <p:txBody>
          <a:bodyPr anchor="t">
            <a:normAutofit/>
          </a:bodyPr>
          <a:lstStyle/>
          <a:p>
            <a:pPr>
              <a:buClr>
                <a:srgbClr val="4590B8"/>
              </a:buClr>
              <a:defRPr/>
            </a:pPr>
            <a:r>
              <a:rPr lang="en-US" sz="1275" dirty="0">
                <a:solidFill>
                  <a:srgbClr val="3D3D3D"/>
                </a:solidFill>
                <a:latin typeface="Gill Sans MT" panose="020B0502020104020203"/>
              </a:rPr>
              <a:t>What does the data tell us on the key questions we set out to answer? Which are;</a:t>
            </a:r>
          </a:p>
          <a:p>
            <a:pPr lvl="1">
              <a:buClr>
                <a:srgbClr val="4590B8"/>
              </a:buClr>
              <a:buFont typeface="+mj-lt"/>
              <a:buAutoNum type="arabicPeriod"/>
              <a:defRPr/>
            </a:pPr>
            <a:r>
              <a:rPr lang="en-US" sz="1125" dirty="0">
                <a:solidFill>
                  <a:srgbClr val="3D3D3D"/>
                </a:solidFill>
                <a:latin typeface="Gill Sans MT" panose="020B0502020104020203"/>
              </a:rPr>
              <a:t>Does higher severity accidents, which typically involve greater costs, possibly loss of life and cause longer traffic delays due to emergency responders, investigation, clean-up, and road repairs?</a:t>
            </a:r>
          </a:p>
          <a:p>
            <a:pPr lvl="1">
              <a:buClr>
                <a:srgbClr val="4590B8"/>
              </a:buClr>
              <a:buFont typeface="+mj-lt"/>
              <a:buAutoNum type="arabicPeriod"/>
              <a:defRPr/>
            </a:pPr>
            <a:r>
              <a:rPr lang="en-US" sz="1125" dirty="0">
                <a:solidFill>
                  <a:srgbClr val="3D3D3D"/>
                </a:solidFill>
                <a:latin typeface="Gill Sans MT" panose="020B0502020104020203"/>
              </a:rPr>
              <a:t>Areas with the highest frequency of accidents, which involves the highest total costs, recurring traffic delays, indicate the need for preventive measures or road repairs?</a:t>
            </a:r>
          </a:p>
          <a:p>
            <a:pPr lvl="1">
              <a:buClr>
                <a:srgbClr val="4590B8"/>
              </a:buClr>
              <a:buFont typeface="+mj-lt"/>
              <a:buAutoNum type="arabicPeriod"/>
              <a:defRPr/>
            </a:pPr>
            <a:endParaRPr lang="en-US" sz="1125" dirty="0">
              <a:solidFill>
                <a:srgbClr val="3D3D3D"/>
              </a:solidFill>
              <a:latin typeface="Gill Sans MT" panose="020B0502020104020203"/>
            </a:endParaRPr>
          </a:p>
          <a:p>
            <a:pPr>
              <a:buClr>
                <a:srgbClr val="4590B8"/>
              </a:buClr>
              <a:defRPr/>
            </a:pPr>
            <a:r>
              <a:rPr lang="en-US" sz="1275" dirty="0">
                <a:solidFill>
                  <a:srgbClr val="3D3D3D"/>
                </a:solidFill>
                <a:latin typeface="Gill Sans MT" panose="020B0502020104020203"/>
              </a:rPr>
              <a:t>We set to model the factors contributing to accident severity based (e.g., weather and traffic patterns, frequency of accidents)</a:t>
            </a:r>
          </a:p>
          <a:p>
            <a:pPr>
              <a:buClr>
                <a:srgbClr val="4590B8"/>
              </a:buClr>
              <a:defRPr/>
            </a:pPr>
            <a:r>
              <a:rPr lang="en-US" sz="1275" dirty="0">
                <a:solidFill>
                  <a:srgbClr val="3D3D3D"/>
                </a:solidFill>
                <a:latin typeface="Gill Sans MT" panose="020B0502020104020203"/>
              </a:rPr>
              <a:t>In addition, we having data regarding time of accident, locations, weather conditions, and how traffic was affected afterward</a:t>
            </a:r>
          </a:p>
        </p:txBody>
      </p:sp>
    </p:spTree>
    <p:extLst>
      <p:ext uri="{BB962C8B-B14F-4D97-AF65-F5344CB8AC3E}">
        <p14:creationId xmlns:p14="http://schemas.microsoft.com/office/powerpoint/2010/main" val="2869080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C158-1975-4C9D-809D-217517C65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Model Outcome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62CC4-C8B4-44E1-B9C0-5DFF51767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9924" y="1658826"/>
            <a:ext cx="5653676" cy="3427524"/>
          </a:xfrm>
        </p:spPr>
        <p:txBody>
          <a:bodyPr anchor="t">
            <a:normAutofit/>
          </a:bodyPr>
          <a:lstStyle/>
          <a:p>
            <a:pPr>
              <a:buClr>
                <a:srgbClr val="4590B8"/>
              </a:buClr>
              <a:defRPr/>
            </a:pPr>
            <a:r>
              <a:rPr lang="en-US" sz="1275" dirty="0">
                <a:solidFill>
                  <a:srgbClr val="3D3D3D"/>
                </a:solidFill>
                <a:latin typeface="Gill Sans MT" panose="020B0502020104020203"/>
              </a:rPr>
              <a:t>Logistic regression was selected for the best model to determine the severity level</a:t>
            </a:r>
          </a:p>
          <a:p>
            <a:pPr>
              <a:buClr>
                <a:srgbClr val="4590B8"/>
              </a:buClr>
              <a:defRPr/>
            </a:pPr>
            <a:r>
              <a:rPr lang="en-US" sz="1275" dirty="0">
                <a:solidFill>
                  <a:srgbClr val="3D3D3D"/>
                </a:solidFill>
                <a:latin typeface="Gill Sans MT" panose="020B0502020104020203"/>
              </a:rPr>
              <a:t>Misclassification results was the same across decision tree and logistics regression</a:t>
            </a:r>
          </a:p>
          <a:p>
            <a:pPr>
              <a:buClr>
                <a:srgbClr val="4590B8"/>
              </a:buClr>
              <a:defRPr/>
            </a:pPr>
            <a:r>
              <a:rPr lang="en-US" sz="1275" dirty="0">
                <a:solidFill>
                  <a:srgbClr val="3D3D3D"/>
                </a:solidFill>
                <a:latin typeface="Gill Sans MT" panose="020B0502020104020203"/>
              </a:rPr>
              <a:t>The features that met our p-value criteria (.05) included; whether it was a street intersection, whether a railway was a factor in the crash, the presence of a gas station, and the presence of a traffic signal.  A few unexpected surprises (e.g., presence of a stop sign did not have the weight that we would have expected)</a:t>
            </a:r>
          </a:p>
          <a:p>
            <a:pPr>
              <a:buClr>
                <a:srgbClr val="4590B8"/>
              </a:buClr>
              <a:defRPr/>
            </a:pPr>
            <a:r>
              <a:rPr lang="en-US" sz="1275" dirty="0">
                <a:solidFill>
                  <a:srgbClr val="3D3D3D"/>
                </a:solidFill>
                <a:latin typeface="Gill Sans MT" panose="020B0502020104020203"/>
              </a:rPr>
              <a:t>Misclassification rate was still higher than expected, inputs were expanded to include weather conditions</a:t>
            </a:r>
          </a:p>
          <a:p>
            <a:pPr>
              <a:buClr>
                <a:srgbClr val="4590B8"/>
              </a:buClr>
              <a:defRPr/>
            </a:pPr>
            <a:r>
              <a:rPr lang="en-US" sz="1275" dirty="0">
                <a:solidFill>
                  <a:srgbClr val="3D3D3D"/>
                </a:solidFill>
                <a:latin typeface="Gill Sans MT" panose="020B0502020104020203"/>
              </a:rPr>
              <a:t>The Regression and NN models errored due to the 512 cap in EM</a:t>
            </a:r>
          </a:p>
          <a:p>
            <a:pPr lvl="1">
              <a:buClr>
                <a:srgbClr val="4590B8"/>
              </a:buClr>
              <a:defRPr/>
            </a:pPr>
            <a:endParaRPr lang="en-US" sz="1125" dirty="0">
              <a:solidFill>
                <a:srgbClr val="3D3D3D"/>
              </a:solidFill>
              <a:latin typeface="Gill Sans MT" panose="020B0502020104020203"/>
            </a:endParaRPr>
          </a:p>
          <a:p>
            <a:pPr marL="0" indent="0">
              <a:buClr>
                <a:srgbClr val="4590B8"/>
              </a:buClr>
              <a:buNone/>
              <a:defRPr/>
            </a:pPr>
            <a:endParaRPr lang="en-US" sz="1275" dirty="0">
              <a:solidFill>
                <a:srgbClr val="3D3D3D"/>
              </a:solidFill>
              <a:latin typeface="Gill Sans MT" panose="020B0502020104020203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3720887-0193-B971-80C2-856394A8E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657207"/>
            <a:ext cx="2895600" cy="137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56AC975-B5CD-DC26-0603-55707B267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3638550"/>
            <a:ext cx="25146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E64C23F-49BC-221B-BBE6-CFDD01FB6318}"/>
              </a:ext>
            </a:extLst>
          </p:cNvPr>
          <p:cNvCxnSpPr>
            <a:cxnSpLocks/>
          </p:cNvCxnSpPr>
          <p:nvPr/>
        </p:nvCxnSpPr>
        <p:spPr>
          <a:xfrm>
            <a:off x="5943600" y="3333750"/>
            <a:ext cx="281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650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C158-1975-4C9D-809D-217517C65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Model Outcome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62CC4-C8B4-44E1-B9C0-5DFF51767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9924" y="1658826"/>
            <a:ext cx="5653676" cy="3427524"/>
          </a:xfrm>
        </p:spPr>
        <p:txBody>
          <a:bodyPr anchor="t">
            <a:normAutofit/>
          </a:bodyPr>
          <a:lstStyle/>
          <a:p>
            <a:pPr>
              <a:buClr>
                <a:srgbClr val="4590B8"/>
              </a:buClr>
              <a:defRPr/>
            </a:pPr>
            <a:r>
              <a:rPr lang="en-US" sz="1275" dirty="0">
                <a:solidFill>
                  <a:srgbClr val="3D3D3D"/>
                </a:solidFill>
                <a:latin typeface="Gill Sans MT" panose="020B0502020104020203"/>
              </a:rPr>
              <a:t>Fit statistics for the tree deteriorated compared to the logistics regression </a:t>
            </a:r>
          </a:p>
          <a:p>
            <a:pPr lvl="1">
              <a:buClr>
                <a:srgbClr val="4590B8"/>
              </a:buClr>
              <a:defRPr/>
            </a:pPr>
            <a:r>
              <a:rPr lang="en-US" sz="1125" dirty="0">
                <a:solidFill>
                  <a:srgbClr val="3D3D3D"/>
                </a:solidFill>
                <a:latin typeface="Gill Sans MT" panose="020B0502020104020203"/>
              </a:rPr>
              <a:t>Was the regression model a better for EM due to the 512 cap or the new attributes less impactful?</a:t>
            </a:r>
          </a:p>
          <a:p>
            <a:pPr lvl="1">
              <a:buClr>
                <a:srgbClr val="4590B8"/>
              </a:buClr>
              <a:defRPr/>
            </a:pPr>
            <a:r>
              <a:rPr lang="en-US" sz="1125" dirty="0">
                <a:solidFill>
                  <a:srgbClr val="3D3D3D"/>
                </a:solidFill>
                <a:latin typeface="Gill Sans MT" panose="020B0502020104020203"/>
              </a:rPr>
              <a:t>The regression model was re-ran using just the new attributes</a:t>
            </a:r>
          </a:p>
          <a:p>
            <a:pPr>
              <a:buClr>
                <a:srgbClr val="4590B8"/>
              </a:buClr>
              <a:defRPr/>
            </a:pPr>
            <a:r>
              <a:rPr lang="en-US" sz="1275" dirty="0">
                <a:solidFill>
                  <a:srgbClr val="3D3D3D"/>
                </a:solidFill>
                <a:latin typeface="Gill Sans MT" panose="020B0502020104020203"/>
              </a:rPr>
              <a:t>Eliminated the time and distance measures due to uniqueness to each record</a:t>
            </a:r>
          </a:p>
          <a:p>
            <a:pPr>
              <a:buClr>
                <a:srgbClr val="4590B8"/>
              </a:buClr>
              <a:defRPr/>
            </a:pPr>
            <a:r>
              <a:rPr lang="en-US" sz="1275" dirty="0">
                <a:solidFill>
                  <a:srgbClr val="3D3D3D"/>
                </a:solidFill>
                <a:latin typeface="Gill Sans MT" panose="020B0502020104020203"/>
              </a:rPr>
              <a:t>Results, the road characteristics (human control) had more of an impact that the weather or temporal attributes in the aggregate</a:t>
            </a:r>
          </a:p>
          <a:p>
            <a:pPr>
              <a:buClr>
                <a:srgbClr val="4590B8"/>
              </a:buClr>
              <a:defRPr/>
            </a:pPr>
            <a:endParaRPr lang="en-US" sz="1275" dirty="0">
              <a:solidFill>
                <a:srgbClr val="3D3D3D"/>
              </a:solidFill>
              <a:latin typeface="Gill Sans MT" panose="020B0502020104020203"/>
            </a:endParaRPr>
          </a:p>
          <a:p>
            <a:pPr>
              <a:buClr>
                <a:srgbClr val="4590B8"/>
              </a:buClr>
              <a:defRPr/>
            </a:pPr>
            <a:r>
              <a:rPr lang="en-US" sz="1275" dirty="0">
                <a:solidFill>
                  <a:srgbClr val="3D3D3D"/>
                </a:solidFill>
                <a:latin typeface="Gill Sans MT" panose="020B0502020104020203"/>
              </a:rPr>
              <a:t>Text Mining was conducted to identify specific locations and other characteristics</a:t>
            </a:r>
          </a:p>
          <a:p>
            <a:pPr lvl="1">
              <a:buClr>
                <a:srgbClr val="4590B8"/>
              </a:buClr>
              <a:defRPr/>
            </a:pPr>
            <a:r>
              <a:rPr lang="en-US" sz="1125" dirty="0">
                <a:solidFill>
                  <a:srgbClr val="3D3D3D"/>
                </a:solidFill>
                <a:latin typeface="Gill Sans MT" panose="020B0502020104020203"/>
              </a:rPr>
              <a:t>Construction (while not active) and commuter hours were additional drivers</a:t>
            </a:r>
          </a:p>
          <a:p>
            <a:pPr lvl="1">
              <a:buClr>
                <a:srgbClr val="4590B8"/>
              </a:buClr>
              <a:defRPr/>
            </a:pPr>
            <a:r>
              <a:rPr lang="en-US" sz="1125" dirty="0">
                <a:solidFill>
                  <a:srgbClr val="3D3D3D"/>
                </a:solidFill>
                <a:latin typeface="Gill Sans MT" panose="020B0502020104020203"/>
              </a:rPr>
              <a:t>Additional validation was conducted in MS Excel on the description variable</a:t>
            </a:r>
            <a:endParaRPr lang="en-US" sz="1275" dirty="0">
              <a:solidFill>
                <a:srgbClr val="3D3D3D"/>
              </a:solidFill>
              <a:latin typeface="Gill Sans MT" panose="020B0502020104020203"/>
            </a:endParaRPr>
          </a:p>
        </p:txBody>
      </p:sp>
      <p:pic>
        <p:nvPicPr>
          <p:cNvPr id="7" name="image6.png">
            <a:extLst>
              <a:ext uri="{FF2B5EF4-FFF2-40B4-BE49-F238E27FC236}">
                <a16:creationId xmlns:a16="http://schemas.microsoft.com/office/drawing/2014/main" id="{D4DA3070-C6C0-ED9D-25FC-F413B6CC2534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172200" y="1428751"/>
            <a:ext cx="2590800" cy="1752599"/>
          </a:xfrm>
          <a:prstGeom prst="rect">
            <a:avLst/>
          </a:prstGeom>
          <a:ln/>
        </p:spPr>
      </p:pic>
      <p:pic>
        <p:nvPicPr>
          <p:cNvPr id="8" name="image4.png">
            <a:extLst>
              <a:ext uri="{FF2B5EF4-FFF2-40B4-BE49-F238E27FC236}">
                <a16:creationId xmlns:a16="http://schemas.microsoft.com/office/drawing/2014/main" id="{63AD6FEB-66C4-BD05-9AEF-946F350F1D09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172200" y="3486150"/>
            <a:ext cx="2590800" cy="1397635"/>
          </a:xfrm>
          <a:prstGeom prst="rect">
            <a:avLst/>
          </a:prstGeom>
          <a:ln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39DCF2-F75C-37D1-8C05-A154A2CD8B15}"/>
              </a:ext>
            </a:extLst>
          </p:cNvPr>
          <p:cNvCxnSpPr>
            <a:cxnSpLocks/>
          </p:cNvCxnSpPr>
          <p:nvPr/>
        </p:nvCxnSpPr>
        <p:spPr>
          <a:xfrm>
            <a:off x="6172200" y="333375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855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C158-1975-4C9D-809D-217517C65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62CC4-C8B4-44E1-B9C0-5DFF51767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9924" y="1430225"/>
            <a:ext cx="8473076" cy="3597215"/>
          </a:xfrm>
        </p:spPr>
        <p:txBody>
          <a:bodyPr anchor="t">
            <a:normAutofit/>
          </a:bodyPr>
          <a:lstStyle/>
          <a:p>
            <a:pPr>
              <a:buClr>
                <a:srgbClr val="4590B8"/>
              </a:buClr>
              <a:defRPr/>
            </a:pPr>
            <a:r>
              <a:rPr lang="en-US" sz="1275" dirty="0">
                <a:solidFill>
                  <a:srgbClr val="3D3D3D"/>
                </a:solidFill>
                <a:latin typeface="Gill Sans MT" panose="020B0502020104020203"/>
              </a:rPr>
              <a:t>New road projects for safety should focus on those that have characteristics noted combined with a high rate of frequency identified in the text mining</a:t>
            </a:r>
          </a:p>
          <a:p>
            <a:pPr>
              <a:buClr>
                <a:srgbClr val="4590B8"/>
              </a:buClr>
              <a:defRPr/>
            </a:pPr>
            <a:r>
              <a:rPr lang="en-US" sz="1275" dirty="0">
                <a:solidFill>
                  <a:srgbClr val="3D3D3D"/>
                </a:solidFill>
                <a:latin typeface="Gill Sans MT" panose="020B0502020104020203"/>
              </a:rPr>
              <a:t>Other preventative measures funded by taxpayers that may decrease accidents in these high-volume areas are electronic speed limit posting that the department of transportation or analytical algorithm can update on a real time basis</a:t>
            </a:r>
          </a:p>
          <a:p>
            <a:pPr>
              <a:buClr>
                <a:srgbClr val="4590B8"/>
              </a:buClr>
              <a:defRPr/>
            </a:pPr>
            <a:r>
              <a:rPr lang="en-US" sz="1275" dirty="0">
                <a:solidFill>
                  <a:srgbClr val="3D3D3D"/>
                </a:solidFill>
                <a:latin typeface="Gill Sans MT" panose="020B0502020104020203"/>
              </a:rPr>
              <a:t>Preventative measure such as electronic speed indicators that enforce the speed limits by capturing photos of the vehicle </a:t>
            </a:r>
          </a:p>
          <a:p>
            <a:pPr>
              <a:buClr>
                <a:srgbClr val="4590B8"/>
              </a:buClr>
              <a:defRPr/>
            </a:pPr>
            <a:r>
              <a:rPr lang="en-US" sz="1275" dirty="0">
                <a:solidFill>
                  <a:srgbClr val="3D3D3D"/>
                </a:solidFill>
                <a:latin typeface="Gill Sans MT" panose="020B0502020104020203"/>
              </a:rPr>
              <a:t>Larger project recommendations include re-designing the on and off ramps</a:t>
            </a:r>
          </a:p>
          <a:p>
            <a:pPr>
              <a:buClr>
                <a:srgbClr val="4590B8"/>
              </a:buClr>
              <a:defRPr/>
            </a:pPr>
            <a:r>
              <a:rPr lang="en-US" sz="1275" dirty="0">
                <a:solidFill>
                  <a:srgbClr val="3D3D3D"/>
                </a:solidFill>
                <a:latin typeface="Gill Sans MT" panose="020B0502020104020203"/>
              </a:rPr>
              <a:t>Having individuals involved in the decision-making process that have personal knowledge of the geographic areas in this scenario is critical</a:t>
            </a:r>
          </a:p>
        </p:txBody>
      </p:sp>
    </p:spTree>
    <p:extLst>
      <p:ext uri="{BB962C8B-B14F-4D97-AF65-F5344CB8AC3E}">
        <p14:creationId xmlns:p14="http://schemas.microsoft.com/office/powerpoint/2010/main" val="22544251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D06AE3AF-6BFC-4506-A73B-EB9ECE9E4FF5"/>
  <p:tag name="ISPRING_SCORM_RATE_SLIDES" val="1"/>
  <p:tag name="ISPRING_SCORM_PASSING_SCORE" val="100.0000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PCCQkd7BdOSwAEAANoDAAAPAAAAbm9uZS9wbGF5ZXIueG1spZJPb9QwEMXPW6nfIfK99m4Rolo59ICUE0WVFhC3lTeZJqaOHTwTsvvtmfzZpFuQQOKQaPIy72fPs/X9sXbJT4hog0/FRq5FAj4PhfVlKr58zm7uxP376yvdOHOCmNgiFT54EEkBmEfbEPseDVWpeCFIhoqEXx63R7SpqIiarVJd18nujQyxVLfr9UZ9e/i4yyuozY31SMbnzF32ciuSJtoQLZ1S8W4trq9WA/ICZ5F7fInBtf3KKPNQqyYCgieIatz2bN3S38381MErOjWAgkdfDbMfTP78EIrWAfbaSo9tOyDqCYO20rS1mzufYMxTMTbsa0A0JaB0vhRq9Ko/mPWTM1hNHLzA9tymPTiLFYsjfejeL+r+bBmyVxNHXYJ0PUwwnGLWOpeBoTZCIZIIP1rLVdZjv85HsN6IcTnP3Xt8tl5il7PGVWZyCvH0gR18JFOUco5ejtHLwdTbh+ITF49TnLsFMgezhKArqt3bf86j7/6fOAp4Mq0jcV7B+gKOmeW/BDWPQsAz9pqkxsl+tTOVd9ce6hdX40Iadzdl8R1FQiaWwNewMGTUos8w9Zqm1fg5JTTHotXv91JPRC5/AVBLAQIAABQAAgAIAPCCQkd7BdOSwAEAANoDAAAPAAAAAAAAAAEAAAAAAAAAAABub25lL3BsYXllci54bWxQSwUGAAAAAAEAAQA9AAAA7QEAAAAA"/>
  <p:tag name="ISPRING_PRESENTATION_TITLE" val="9483852"/>
  <p:tag name="ISPRING_RESOURCE_PATHS_HASH_PRESENTER" val="94923ce5f1a86de3ad2cc3b21a43c5d17a046b0"/>
</p:tagLst>
</file>

<file path=ppt/theme/theme1.xml><?xml version="1.0" encoding="utf-8"?>
<a:theme xmlns:a="http://schemas.openxmlformats.org/drawingml/2006/main" name="  Formal Breakthroug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EEF2"/>
      </a:lt2>
      <a:accent1>
        <a:srgbClr val="D69D56"/>
      </a:accent1>
      <a:accent2>
        <a:srgbClr val="3663BF"/>
      </a:accent2>
      <a:accent3>
        <a:srgbClr val="364ABF"/>
      </a:accent3>
      <a:accent4>
        <a:srgbClr val="1B33BF"/>
      </a:accent4>
      <a:accent5>
        <a:srgbClr val="79AAFC"/>
      </a:accent5>
      <a:accent6>
        <a:srgbClr val="C9DAF8"/>
      </a:accent6>
      <a:hlink>
        <a:srgbClr val="6FA8D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775</Words>
  <Application>Microsoft Office PowerPoint</Application>
  <PresentationFormat>On-screen Show (16:9)</PresentationFormat>
  <Paragraphs>91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Cuprum</vt:lpstr>
      <vt:lpstr>Gill Sans MT</vt:lpstr>
      <vt:lpstr>Raleway</vt:lpstr>
      <vt:lpstr>Raleway Thin</vt:lpstr>
      <vt:lpstr>Wingdings 2</vt:lpstr>
      <vt:lpstr>  Formal Breakthrough by Slidesgo</vt:lpstr>
      <vt:lpstr>Dividend</vt:lpstr>
      <vt:lpstr>Traffic in the Lehigh Valley     </vt:lpstr>
      <vt:lpstr>Type of vehicle Collisions + conditions = impact to traffic</vt:lpstr>
      <vt:lpstr>Contributions and improvements</vt:lpstr>
      <vt:lpstr>Data source and analysis</vt:lpstr>
      <vt:lpstr>Motivation</vt:lpstr>
      <vt:lpstr>Model Outcome </vt:lpstr>
      <vt:lpstr>Model Outcome (continued)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9483852</dc:title>
  <dc:creator>Mo Mazarul</dc:creator>
  <cp:lastModifiedBy>Mo Maz</cp:lastModifiedBy>
  <cp:revision>12</cp:revision>
  <dcterms:modified xsi:type="dcterms:W3CDTF">2022-05-05T14:49:28Z</dcterms:modified>
</cp:coreProperties>
</file>